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Be Vietnam" pitchFamily="2" charset="77"/>
      <p:regular r:id="rId5"/>
    </p:embeddedFont>
    <p:embeddedFont>
      <p:font typeface="Be Vietnam Bold" pitchFamily="2" charset="77"/>
      <p:regular r:id="rId6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IBM Plex Sans" panose="020B0503050203000203" pitchFamily="34" charset="0"/>
      <p:regular r:id="rId12"/>
      <p:bold r:id="rId13"/>
      <p:italic r:id="rId14"/>
      <p:boldItalic r:id="rId15"/>
    </p:embeddedFont>
    <p:embeddedFont>
      <p:font typeface="IBM Plex Sans Bold" panose="020B0803050203000203" pitchFamily="34" charset="0"/>
      <p:regular r:id="rId16"/>
      <p:bold r:id="rId17"/>
    </p:embeddedFont>
    <p:embeddedFont>
      <p:font typeface="IBM Plex Sans Italics" panose="020B0503050203000203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700000">
            <a:off x="4246406" y="3006645"/>
            <a:ext cx="11278727" cy="40808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14122" y="4777742"/>
            <a:ext cx="6050052" cy="1470232"/>
            <a:chOff x="0" y="0"/>
            <a:chExt cx="1196473" cy="2907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6473" cy="290757"/>
            </a:xfrm>
            <a:custGeom>
              <a:avLst/>
              <a:gdLst/>
              <a:ahLst/>
              <a:cxnLst/>
              <a:rect l="l" t="t" r="r" b="b"/>
              <a:pathLst>
                <a:path w="1196473" h="290757">
                  <a:moveTo>
                    <a:pt x="38389" y="0"/>
                  </a:moveTo>
                  <a:lnTo>
                    <a:pt x="1158083" y="0"/>
                  </a:lnTo>
                  <a:cubicBezTo>
                    <a:pt x="1168265" y="0"/>
                    <a:pt x="1178029" y="4045"/>
                    <a:pt x="1185229" y="11244"/>
                  </a:cubicBezTo>
                  <a:cubicBezTo>
                    <a:pt x="1192428" y="18443"/>
                    <a:pt x="1196473" y="28208"/>
                    <a:pt x="1196473" y="38389"/>
                  </a:cubicBezTo>
                  <a:lnTo>
                    <a:pt x="1196473" y="252367"/>
                  </a:lnTo>
                  <a:cubicBezTo>
                    <a:pt x="1196473" y="262549"/>
                    <a:pt x="1192428" y="272313"/>
                    <a:pt x="1185229" y="279513"/>
                  </a:cubicBezTo>
                  <a:cubicBezTo>
                    <a:pt x="1178029" y="286712"/>
                    <a:pt x="1168265" y="290757"/>
                    <a:pt x="1158083" y="290757"/>
                  </a:cubicBezTo>
                  <a:lnTo>
                    <a:pt x="38389" y="290757"/>
                  </a:lnTo>
                  <a:cubicBezTo>
                    <a:pt x="17188" y="290757"/>
                    <a:pt x="0" y="273569"/>
                    <a:pt x="0" y="252367"/>
                  </a:cubicBezTo>
                  <a:lnTo>
                    <a:pt x="0" y="38389"/>
                  </a:lnTo>
                  <a:cubicBezTo>
                    <a:pt x="0" y="28208"/>
                    <a:pt x="4045" y="18443"/>
                    <a:pt x="11244" y="11244"/>
                  </a:cubicBezTo>
                  <a:cubicBezTo>
                    <a:pt x="18443" y="4045"/>
                    <a:pt x="28208" y="0"/>
                    <a:pt x="38389" y="0"/>
                  </a:cubicBezTo>
                  <a:close/>
                </a:path>
              </a:pathLst>
            </a:custGeom>
            <a:solidFill>
              <a:srgbClr val="2667FF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67654" tIns="67654" rIns="67654" bIns="67654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900030" y="9643353"/>
            <a:ext cx="3903162" cy="489363"/>
            <a:chOff x="0" y="0"/>
            <a:chExt cx="5204217" cy="652485"/>
          </a:xfrm>
        </p:grpSpPr>
        <p:sp>
          <p:nvSpPr>
            <p:cNvPr id="8" name="TextBox 8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 dirty="0">
                  <a:solidFill>
                    <a:srgbClr val="F8F8F8"/>
                  </a:solidFill>
                  <a:latin typeface="IBM Plex Sans Bold"/>
                </a:rPr>
                <a:t>SpendWise Inc.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503" cy="65248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703845" y="1673411"/>
            <a:ext cx="11078006" cy="157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 dirty="0">
                <a:solidFill>
                  <a:srgbClr val="F8F8F8"/>
                </a:solidFill>
                <a:latin typeface="Be Vietnam"/>
              </a:rPr>
              <a:t>SpendWise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390701" y="5317173"/>
            <a:ext cx="5325559" cy="3705459"/>
            <a:chOff x="0" y="-19050"/>
            <a:chExt cx="7100745" cy="494061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9050"/>
              <a:ext cx="7100745" cy="443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6"/>
                </a:lnSpc>
                <a:spcBef>
                  <a:spcPct val="0"/>
                </a:spcBef>
              </a:pPr>
              <a:r>
                <a:rPr lang="en-US" sz="2096" spc="182">
                  <a:solidFill>
                    <a:srgbClr val="F8F8F8"/>
                  </a:solidFill>
                  <a:latin typeface="Be Vietnam Bold"/>
                </a:rPr>
                <a:t>IS3020 APPLICATION DEVELOPMENT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91111"/>
              <a:ext cx="7100745" cy="502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2"/>
                </a:lnSpc>
              </a:pPr>
              <a:r>
                <a:rPr lang="en-US" sz="2287">
                  <a:solidFill>
                    <a:srgbClr val="F8F8F8"/>
                  </a:solidFill>
                  <a:latin typeface="IBM Plex Sans"/>
                </a:rPr>
                <a:t>Spring 2023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418784"/>
              <a:ext cx="7100745" cy="502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2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327996"/>
              <a:ext cx="7100745" cy="443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6"/>
                </a:lnSpc>
                <a:spcBef>
                  <a:spcPct val="0"/>
                </a:spcBef>
              </a:pPr>
              <a:r>
                <a:rPr lang="en-US" sz="2096" u="none" spc="182">
                  <a:solidFill>
                    <a:srgbClr val="F8F8F8"/>
                  </a:solidFill>
                  <a:latin typeface="Be Vietnam Bold"/>
                </a:rPr>
                <a:t>PRESENTED BY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38157"/>
              <a:ext cx="7100745" cy="509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2"/>
                </a:lnSpc>
              </a:pPr>
              <a:r>
                <a:rPr lang="en-US" sz="2287" dirty="0">
                  <a:solidFill>
                    <a:srgbClr val="F8F8F8"/>
                  </a:solidFill>
                  <a:latin typeface="IBM Plex Sans"/>
                </a:rPr>
                <a:t>Julianie “Jules” Ferguson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5518" y="3380894"/>
            <a:ext cx="663194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"/>
              </a:rPr>
              <a:t>Expense Tracker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5274" y="5302886"/>
            <a:ext cx="5908900" cy="39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6"/>
              </a:lnSpc>
              <a:spcBef>
                <a:spcPct val="0"/>
              </a:spcBef>
            </a:pPr>
            <a:r>
              <a:rPr lang="en-US" sz="2397" u="sng" dirty="0">
                <a:solidFill>
                  <a:srgbClr val="F8F8F8"/>
                </a:solidFill>
                <a:latin typeface="Be Vietnam Bold"/>
              </a:rPr>
              <a:t>https://github.com/</a:t>
            </a:r>
            <a:r>
              <a:rPr lang="en-US" sz="2397" u="sng" dirty="0" err="1">
                <a:solidFill>
                  <a:srgbClr val="F8F8F8"/>
                </a:solidFill>
                <a:latin typeface="Be Vietnam Bold"/>
              </a:rPr>
              <a:t>ksu</a:t>
            </a:r>
            <a:r>
              <a:rPr lang="en-US" sz="2397" u="sng" dirty="0">
                <a:solidFill>
                  <a:srgbClr val="F8F8F8"/>
                </a:solidFill>
                <a:latin typeface="Be Vietnam Bold"/>
              </a:rPr>
              <a:t>-is/SpendWise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52953" y="1898424"/>
            <a:ext cx="6490153" cy="6490153"/>
            <a:chOff x="0" y="0"/>
            <a:chExt cx="8653537" cy="8653537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8653537" cy="8653537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270000" y="0"/>
                <a:ext cx="840468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840468" h="1270000">
                    <a:moveTo>
                      <a:pt x="0" y="0"/>
                    </a:moveTo>
                    <a:cubicBezTo>
                      <a:pt x="309534" y="0"/>
                      <a:pt x="608412" y="113045"/>
                      <a:pt x="840468" y="31789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007E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270000" y="277074"/>
                <a:ext cx="1337328" cy="2211124"/>
              </a:xfrm>
              <a:custGeom>
                <a:avLst/>
                <a:gdLst/>
                <a:ahLst/>
                <a:cxnLst/>
                <a:rect l="l" t="t" r="r" b="b"/>
                <a:pathLst>
                  <a:path w="1337328" h="2211124">
                    <a:moveTo>
                      <a:pt x="791832" y="0"/>
                    </a:moveTo>
                    <a:cubicBezTo>
                      <a:pt x="1162119" y="295294"/>
                      <a:pt x="1337328" y="772097"/>
                      <a:pt x="1246347" y="1236891"/>
                    </a:cubicBezTo>
                    <a:cubicBezTo>
                      <a:pt x="1155367" y="1701684"/>
                      <a:pt x="813315" y="2077237"/>
                      <a:pt x="359019" y="2211124"/>
                    </a:cubicBezTo>
                    <a:lnTo>
                      <a:pt x="0" y="992926"/>
                    </a:lnTo>
                    <a:close/>
                  </a:path>
                </a:pathLst>
              </a:custGeom>
              <a:solidFill>
                <a:srgbClr val="E273EC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9265" y="1270000"/>
                <a:ext cx="1670190" cy="1321815"/>
              </a:xfrm>
              <a:custGeom>
                <a:avLst/>
                <a:gdLst/>
                <a:ahLst/>
                <a:cxnLst/>
                <a:rect l="l" t="t" r="r" b="b"/>
                <a:pathLst>
                  <a:path w="1670190" h="1321815">
                    <a:moveTo>
                      <a:pt x="1670189" y="1198732"/>
                    </a:moveTo>
                    <a:cubicBezTo>
                      <a:pt x="1318437" y="1321815"/>
                      <a:pt x="930376" y="1284192"/>
                      <a:pt x="608819" y="1095830"/>
                    </a:cubicBezTo>
                    <a:cubicBezTo>
                      <a:pt x="287261" y="907468"/>
                      <a:pt x="64663" y="587378"/>
                      <a:pt x="0" y="220366"/>
                    </a:cubicBezTo>
                    <a:lnTo>
                      <a:pt x="1250735" y="0"/>
                    </a:lnTo>
                    <a:close/>
                  </a:path>
                </a:pathLst>
              </a:custGeom>
              <a:solidFill>
                <a:srgbClr val="99B5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-54156" y="0"/>
                <a:ext cx="1324156" cy="1552602"/>
              </a:xfrm>
              <a:custGeom>
                <a:avLst/>
                <a:gdLst/>
                <a:ahLst/>
                <a:cxnLst/>
                <a:rect l="l" t="t" r="r" b="b"/>
                <a:pathLst>
                  <a:path w="1324156" h="1552602">
                    <a:moveTo>
                      <a:pt x="85998" y="1552602"/>
                    </a:moveTo>
                    <a:cubicBezTo>
                      <a:pt x="0" y="1175821"/>
                      <a:pt x="90245" y="780384"/>
                      <a:pt x="331190" y="478218"/>
                    </a:cubicBezTo>
                    <a:cubicBezTo>
                      <a:pt x="572135" y="176051"/>
                      <a:pt x="937559" y="39"/>
                      <a:pt x="1324029" y="0"/>
                    </a:cubicBezTo>
                    <a:lnTo>
                      <a:pt x="1324156" y="1270000"/>
                    </a:lnTo>
                    <a:close/>
                  </a:path>
                </a:pathLst>
              </a:custGeom>
              <a:solidFill>
                <a:srgbClr val="70E1FF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7753211" y="583644"/>
            <a:ext cx="10137753" cy="405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0"/>
              </a:lnSpc>
            </a:pPr>
            <a:r>
              <a:rPr lang="en-US" sz="3085" spc="268" dirty="0">
                <a:solidFill>
                  <a:srgbClr val="F8F8F8"/>
                </a:solidFill>
                <a:latin typeface="Be Vietnam Bold"/>
              </a:rPr>
              <a:t>Keep track of your expenses and achieve your financial goals with our intuitive app.</a:t>
            </a:r>
          </a:p>
          <a:p>
            <a:pPr>
              <a:lnSpc>
                <a:spcPts val="4010"/>
              </a:lnSpc>
            </a:pPr>
            <a:endParaRPr lang="en-US" sz="3085" spc="268" dirty="0">
              <a:solidFill>
                <a:srgbClr val="F8F8F8"/>
              </a:solidFill>
              <a:latin typeface="Be Vietnam Bold"/>
            </a:endParaRPr>
          </a:p>
          <a:p>
            <a:pPr>
              <a:lnSpc>
                <a:spcPts val="4010"/>
              </a:lnSpc>
              <a:spcBef>
                <a:spcPct val="0"/>
              </a:spcBef>
            </a:pPr>
            <a:r>
              <a:rPr lang="en-US" sz="3085" spc="268" dirty="0">
                <a:solidFill>
                  <a:srgbClr val="F8F8F8"/>
                </a:solidFill>
                <a:latin typeface="Be Vietnam Bold"/>
              </a:rPr>
              <a:t>From entering expenses to setting budgets and exporting data, SpendWise provides everything you need to manage your spending habits and save smarter.</a:t>
            </a:r>
          </a:p>
          <a:p>
            <a:pPr marL="0" lvl="0" indent="0">
              <a:lnSpc>
                <a:spcPts val="4010"/>
              </a:lnSpc>
              <a:spcBef>
                <a:spcPct val="0"/>
              </a:spcBef>
            </a:pPr>
            <a:endParaRPr lang="en-US" sz="3085" spc="268" dirty="0">
              <a:solidFill>
                <a:srgbClr val="F8F8F8"/>
              </a:solidFill>
              <a:latin typeface="Be Vietnam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051444" y="9624380"/>
            <a:ext cx="3903162" cy="489363"/>
            <a:chOff x="0" y="0"/>
            <a:chExt cx="5204217" cy="652485"/>
          </a:xfrm>
        </p:grpSpPr>
        <p:sp>
          <p:nvSpPr>
            <p:cNvPr id="12" name="TextBox 12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 dirty="0">
                  <a:solidFill>
                    <a:srgbClr val="F8F8F8"/>
                  </a:solidFill>
                  <a:latin typeface="IBM Plex Sans Bold"/>
                </a:rPr>
                <a:t>SpendWise Inc.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503" cy="652485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251508" y="5792476"/>
            <a:ext cx="1919777" cy="191977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7919917" y="5143500"/>
            <a:ext cx="7817291" cy="4527140"/>
            <a:chOff x="0" y="0"/>
            <a:chExt cx="10423055" cy="603618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85381"/>
              <a:ext cx="10423055" cy="5250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7"/>
                </a:lnSpc>
              </a:pPr>
              <a:endParaRPr/>
            </a:p>
            <a:p>
              <a:pPr marL="445307" lvl="1" indent="-222653">
                <a:lnSpc>
                  <a:spcPts val="2887"/>
                </a:lnSpc>
                <a:buFont typeface="Arial"/>
                <a:buChar char="•"/>
              </a:pPr>
              <a:r>
                <a:rPr lang="en-US" sz="2062">
                  <a:solidFill>
                    <a:srgbClr val="F8F8F8"/>
                  </a:solidFill>
                  <a:latin typeface="IBM Plex Sans"/>
                </a:rPr>
                <a:t>Ente</a:t>
              </a:r>
              <a:r>
                <a:rPr lang="en-US" sz="2062" u="none">
                  <a:solidFill>
                    <a:srgbClr val="F8F8F8"/>
                  </a:solidFill>
                  <a:latin typeface="IBM Plex Sans"/>
                </a:rPr>
                <a:t>r expenses with amount, category, and message details</a:t>
              </a:r>
            </a:p>
            <a:p>
              <a:pPr marL="445307" lvl="1" indent="-222653">
                <a:lnSpc>
                  <a:spcPts val="2887"/>
                </a:lnSpc>
                <a:buFont typeface="Arial"/>
                <a:buChar char="•"/>
              </a:pPr>
              <a:r>
                <a:rPr lang="en-US" sz="2062" u="none">
                  <a:solidFill>
                    <a:srgbClr val="F8F8F8"/>
                  </a:solidFill>
                  <a:latin typeface="IBM Plex Sans"/>
                </a:rPr>
                <a:t>View expenses based on date and category filters</a:t>
              </a:r>
            </a:p>
            <a:p>
              <a:pPr marL="445307" lvl="1" indent="-222653">
                <a:lnSpc>
                  <a:spcPts val="2887"/>
                </a:lnSpc>
                <a:buFont typeface="Arial"/>
                <a:buChar char="•"/>
              </a:pPr>
              <a:r>
                <a:rPr lang="en-US" sz="2062" u="none">
                  <a:solidFill>
                    <a:srgbClr val="F8F8F8"/>
                  </a:solidFill>
                  <a:latin typeface="IBM Plex Sans"/>
                </a:rPr>
                <a:t>Compare expenses between two months</a:t>
              </a:r>
            </a:p>
            <a:p>
              <a:pPr marL="445307" lvl="1" indent="-222653">
                <a:lnSpc>
                  <a:spcPts val="2887"/>
                </a:lnSpc>
                <a:buFont typeface="Arial"/>
                <a:buChar char="•"/>
              </a:pPr>
              <a:r>
                <a:rPr lang="en-US" sz="2062" u="none">
                  <a:solidFill>
                    <a:srgbClr val="F8F8F8"/>
                  </a:solidFill>
                  <a:latin typeface="IBM Plex Sans"/>
                </a:rPr>
                <a:t>Check the balance of all expenses</a:t>
              </a:r>
            </a:p>
            <a:p>
              <a:pPr marL="445307" lvl="1" indent="-222653">
                <a:lnSpc>
                  <a:spcPts val="2887"/>
                </a:lnSpc>
                <a:buFont typeface="Arial"/>
                <a:buChar char="•"/>
              </a:pPr>
              <a:r>
                <a:rPr lang="en-US" sz="2062" u="none">
                  <a:solidFill>
                    <a:srgbClr val="F8F8F8"/>
                  </a:solidFill>
                  <a:latin typeface="IBM Plex Sans"/>
                </a:rPr>
                <a:t>Update the total budget balance</a:t>
              </a:r>
            </a:p>
            <a:p>
              <a:pPr marL="445307" lvl="1" indent="-222653">
                <a:lnSpc>
                  <a:spcPts val="2887"/>
                </a:lnSpc>
                <a:buFont typeface="Arial"/>
                <a:buChar char="•"/>
              </a:pPr>
              <a:r>
                <a:rPr lang="en-US" sz="2062" u="none">
                  <a:solidFill>
                    <a:srgbClr val="F8F8F8"/>
                  </a:solidFill>
                  <a:latin typeface="IBM Plex Sans"/>
                </a:rPr>
                <a:t>Calculate savings required to reach financial goals</a:t>
              </a:r>
            </a:p>
            <a:p>
              <a:pPr marL="445307" lvl="1" indent="-222653">
                <a:lnSpc>
                  <a:spcPts val="2887"/>
                </a:lnSpc>
                <a:buFont typeface="Arial"/>
                <a:buChar char="•"/>
              </a:pPr>
              <a:r>
                <a:rPr lang="en-US" sz="2062" u="none">
                  <a:solidFill>
                    <a:srgbClr val="F8F8F8"/>
                  </a:solidFill>
                  <a:latin typeface="IBM Plex Sans"/>
                </a:rPr>
                <a:t>Set a budget for different expense categories</a:t>
              </a:r>
            </a:p>
            <a:p>
              <a:pPr marL="445307" lvl="1" indent="-222653">
                <a:lnSpc>
                  <a:spcPts val="2887"/>
                </a:lnSpc>
                <a:buFont typeface="Arial"/>
                <a:buChar char="•"/>
              </a:pPr>
              <a:r>
                <a:rPr lang="en-US" sz="2062" u="none">
                  <a:solidFill>
                    <a:srgbClr val="F8F8F8"/>
                  </a:solidFill>
                  <a:latin typeface="IBM Plex Sans"/>
                </a:rPr>
                <a:t>View budgets for all categories</a:t>
              </a:r>
            </a:p>
            <a:p>
              <a:pPr marL="445307" lvl="1" indent="-222653">
                <a:lnSpc>
                  <a:spcPts val="2887"/>
                </a:lnSpc>
                <a:buFont typeface="Arial"/>
                <a:buChar char="•"/>
              </a:pPr>
              <a:r>
                <a:rPr lang="en-US" sz="2062" u="none">
                  <a:solidFill>
                    <a:srgbClr val="F8F8F8"/>
                  </a:solidFill>
                  <a:latin typeface="IBM Plex Sans"/>
                </a:rPr>
                <a:t>Import &amp; Export expenses data</a:t>
              </a:r>
            </a:p>
            <a:p>
              <a:pPr>
                <a:lnSpc>
                  <a:spcPts val="2887"/>
                </a:lnSpc>
              </a:pPr>
              <a:endParaRPr lang="en-US" sz="2062" u="none">
                <a:solidFill>
                  <a:srgbClr val="F8F8F8"/>
                </a:solidFill>
                <a:latin typeface="IBM Plex San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1104" y="-85725"/>
              <a:ext cx="5031001" cy="909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07"/>
                </a:lnSpc>
              </a:pPr>
              <a:r>
                <a:rPr lang="en-US" sz="4076">
                  <a:solidFill>
                    <a:srgbClr val="F8F8F8"/>
                  </a:solidFill>
                  <a:latin typeface="IBM Plex Sans Italics"/>
                </a:rPr>
                <a:t>Key Features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3904">
            <a:off x="5677297" y="485150"/>
            <a:ext cx="5790827" cy="46747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571399">
            <a:off x="10327594" y="2432705"/>
            <a:ext cx="7814506" cy="630843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051444" y="9624380"/>
            <a:ext cx="3903162" cy="489363"/>
            <a:chOff x="0" y="0"/>
            <a:chExt cx="5204217" cy="652485"/>
          </a:xfrm>
        </p:grpSpPr>
        <p:sp>
          <p:nvSpPr>
            <p:cNvPr id="6" name="TextBox 6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 dirty="0">
                  <a:solidFill>
                    <a:srgbClr val="F8F8F8"/>
                  </a:solidFill>
                  <a:latin typeface="IBM Plex Sans Bold"/>
                </a:rPr>
                <a:t>SpendWise Inc.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503" cy="652485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144000" y="587044"/>
            <a:ext cx="8808650" cy="818178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r="3426" b="358"/>
          <a:stretch>
            <a:fillRect/>
          </a:stretch>
        </p:blipFill>
        <p:spPr>
          <a:xfrm>
            <a:off x="296605" y="5754231"/>
            <a:ext cx="8544197" cy="43595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96605" y="587044"/>
            <a:ext cx="8577706" cy="468166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32891" y="214329"/>
            <a:ext cx="2606501" cy="37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01">
                <a:solidFill>
                  <a:srgbClr val="FF007E"/>
                </a:solidFill>
                <a:latin typeface="IBM Plex Sans Bold"/>
              </a:rPr>
              <a:t>Import/Export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95554" y="5381516"/>
            <a:ext cx="2449637" cy="37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01">
                <a:solidFill>
                  <a:srgbClr val="FF007E"/>
                </a:solidFill>
                <a:latin typeface="IBM Plex Sans Bold"/>
              </a:rPr>
              <a:t>Savings Calculator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28495" y="214329"/>
            <a:ext cx="4668705" cy="369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01" dirty="0">
                <a:solidFill>
                  <a:srgbClr val="FF007E"/>
                </a:solidFill>
                <a:latin typeface="IBM Plex Sans Bold"/>
              </a:rPr>
              <a:t>Categorize Expenses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140</Words>
  <Application>Microsoft Macintosh PowerPoint</Application>
  <PresentationFormat>Custom</PresentationFormat>
  <Paragraphs>27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IBM Plex Sans Italics</vt:lpstr>
      <vt:lpstr>IBM Plex Sans Bold</vt:lpstr>
      <vt:lpstr>Be Vietnam</vt:lpstr>
      <vt:lpstr>Calibri</vt:lpstr>
      <vt:lpstr>Be Vietnam Bold</vt:lpstr>
      <vt:lpstr>IBM Plex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SpendWise</dc:title>
  <cp:lastModifiedBy>Julianie Ferguson</cp:lastModifiedBy>
  <cp:revision>4</cp:revision>
  <dcterms:created xsi:type="dcterms:W3CDTF">2006-08-16T00:00:00Z</dcterms:created>
  <dcterms:modified xsi:type="dcterms:W3CDTF">2023-04-30T22:46:20Z</dcterms:modified>
  <dc:identifier>DAFhmirqPms</dc:identifier>
</cp:coreProperties>
</file>